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4.wmf"/><Relationship Id="rId5" Type="http://schemas.openxmlformats.org/officeDocument/2006/relationships/image" Target="../media/image2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4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2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4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4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4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A6E4DF-1E7B-49E5-8BF5-219B5EAACF7C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92E6A2-D097-4284-984C-2449903DE80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E6A2-D097-4284-984C-2449903DE80C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46CE4B-BC41-4861-987B-7462C2F0FCA0}" type="datetimeFigureOut">
              <a:rPr lang="he-IL" smtClean="0"/>
              <a:pPr/>
              <a:t>י'/טבת/תש"ע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0BFB73-6D87-4FC6-AE6F-75E01938169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on Random Walks on Graphs </a:t>
            </a:r>
          </a:p>
          <a:p>
            <a:r>
              <a:rPr lang="en-US" dirty="0" smtClean="0"/>
              <a:t>2009/2010</a:t>
            </a:r>
            <a:endParaRPr lang="he-IL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Ilan</a:t>
            </a:r>
            <a:r>
              <a:rPr lang="en-US" dirty="0" smtClean="0"/>
              <a:t> Ben Bassat            </a:t>
            </a:r>
            <a:r>
              <a:rPr lang="en-US" dirty="0" err="1" smtClean="0"/>
              <a:t>Omri</a:t>
            </a:r>
            <a:r>
              <a:rPr lang="en-US" dirty="0" smtClean="0"/>
              <a:t> Weinstein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Mixing Time – General Chains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Sketch and Intuition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We will prove for every x and t: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u="sng" dirty="0" smtClean="0"/>
              <a:t>Intuition</a:t>
            </a:r>
            <a:r>
              <a:rPr lang="en-US" dirty="0" smtClean="0"/>
              <a:t>: Bound the value h(x) in time t by going one step</a:t>
            </a:r>
          </a:p>
          <a:p>
            <a:pPr algn="l" rtl="0">
              <a:buNone/>
            </a:pPr>
            <a:r>
              <a:rPr lang="en-US" dirty="0" smtClean="0"/>
              <a:t>backwards, and a bit towards the endpoints.</a:t>
            </a:r>
          </a:p>
          <a:p>
            <a:pPr algn="l" rtl="0">
              <a:buNone/>
            </a:pPr>
            <a:r>
              <a:rPr lang="en-US" dirty="0" smtClean="0"/>
              <a:t>Prove will be in three parts:</a:t>
            </a:r>
          </a:p>
          <a:p>
            <a:pPr algn="l" rtl="0"/>
            <a:r>
              <a:rPr lang="en-US" dirty="0" smtClean="0"/>
              <a:t>For a finite group of discrete x values             .</a:t>
            </a:r>
          </a:p>
          <a:p>
            <a:pPr algn="l" rtl="0"/>
            <a:r>
              <a:rPr lang="en-US" dirty="0" smtClean="0"/>
              <a:t>For all x values satisfying                   (and symmetric case).</a:t>
            </a:r>
          </a:p>
          <a:p>
            <a:pPr algn="l" rtl="0"/>
            <a:r>
              <a:rPr lang="en-US" dirty="0" smtClean="0"/>
              <a:t>For all x values                and </a:t>
            </a: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2530" name="Equation" r:id="rId3" imgW="914400" imgH="215640" progId="Equation.3">
              <p:embed/>
            </p:oleObj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2357422" y="2071678"/>
          <a:ext cx="4214842" cy="714380"/>
        </p:xfrm>
        <a:graphic>
          <a:graphicData uri="http://schemas.openxmlformats.org/presentationml/2006/ole">
            <p:oleObj spid="_x0000_s22534" name="Equation" r:id="rId4" imgW="2082600" imgH="393480" progId="Equation.3">
              <p:embed/>
            </p:oleObj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5786446" y="4357694"/>
          <a:ext cx="928694" cy="371476"/>
        </p:xfrm>
        <a:graphic>
          <a:graphicData uri="http://schemas.openxmlformats.org/presentationml/2006/ole">
            <p:oleObj spid="_x0000_s22535" name="Equation" r:id="rId5" imgW="380880" imgH="228600" progId="Equation.3">
              <p:embed/>
            </p:oleObj>
          </a:graphicData>
        </a:graphic>
      </p:graphicFrame>
      <p:graphicFrame>
        <p:nvGraphicFramePr>
          <p:cNvPr id="12" name="אובייקט 11"/>
          <p:cNvGraphicFramePr>
            <a:graphicFrameLocks noChangeAspect="1"/>
          </p:cNvGraphicFramePr>
          <p:nvPr/>
        </p:nvGraphicFramePr>
        <p:xfrm>
          <a:off x="4286248" y="4786322"/>
          <a:ext cx="1214446" cy="465138"/>
        </p:xfrm>
        <a:graphic>
          <a:graphicData uri="http://schemas.openxmlformats.org/presentationml/2006/ole">
            <p:oleObj spid="_x0000_s22537" name="Equation" r:id="rId6" imgW="1041120" imgH="39348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214678" y="5357826"/>
          <a:ext cx="903288" cy="269875"/>
        </p:xfrm>
        <a:graphic>
          <a:graphicData uri="http://schemas.openxmlformats.org/presentationml/2006/ole">
            <p:oleObj spid="_x0000_s22538" name="Equation" r:id="rId7" imgW="774360" imgH="228600" progId="Equation.3">
              <p:embed/>
            </p:oleObj>
          </a:graphicData>
        </a:graphic>
      </p:graphicFrame>
      <p:graphicFrame>
        <p:nvGraphicFramePr>
          <p:cNvPr id="13" name="אובייקט 12"/>
          <p:cNvGraphicFramePr>
            <a:graphicFrameLocks noChangeAspect="1"/>
          </p:cNvGraphicFramePr>
          <p:nvPr/>
        </p:nvGraphicFramePr>
        <p:xfrm>
          <a:off x="4857752" y="5214950"/>
          <a:ext cx="1214446" cy="571504"/>
        </p:xfrm>
        <a:graphic>
          <a:graphicData uri="http://schemas.openxmlformats.org/presentationml/2006/ole">
            <p:oleObj spid="_x0000_s22539" name="Equation" r:id="rId8" imgW="799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– Breakpoints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3554" name="Equation" r:id="rId3" imgW="914400" imgH="21564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4282" y="1500174"/>
          <a:ext cx="6858048" cy="714380"/>
        </p:xfrm>
        <a:graphic>
          <a:graphicData uri="http://schemas.openxmlformats.org/presentationml/2006/ole">
            <p:oleObj spid="_x0000_s23556" name="Equation" r:id="rId4" imgW="3822480" imgH="39348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7500958" y="1500174"/>
          <a:ext cx="1289050" cy="711200"/>
        </p:xfrm>
        <a:graphic>
          <a:graphicData uri="http://schemas.openxmlformats.org/presentationml/2006/ole">
            <p:oleObj spid="_x0000_s23557" name="Equation" r:id="rId5" imgW="736560" imgH="406080" progId="Equation.3">
              <p:embed/>
            </p:oleObj>
          </a:graphicData>
        </a:graphic>
      </p:graphicFrame>
      <p:grpSp>
        <p:nvGrpSpPr>
          <p:cNvPr id="13" name="קבוצה 12"/>
          <p:cNvGrpSpPr/>
          <p:nvPr/>
        </p:nvGrpSpPr>
        <p:grpSpPr>
          <a:xfrm>
            <a:off x="357158" y="2776658"/>
            <a:ext cx="8539180" cy="509466"/>
            <a:chOff x="357158" y="2500306"/>
            <a:chExt cx="8539180" cy="509466"/>
          </a:xfrm>
        </p:grpSpPr>
        <p:grpSp>
          <p:nvGrpSpPr>
            <p:cNvPr id="12" name="קבוצה 11"/>
            <p:cNvGrpSpPr/>
            <p:nvPr/>
          </p:nvGrpSpPr>
          <p:grpSpPr>
            <a:xfrm>
              <a:off x="357158" y="2500306"/>
              <a:ext cx="2286016" cy="509466"/>
              <a:chOff x="357158" y="2500306"/>
              <a:chExt cx="2286016" cy="50946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57158" y="2500306"/>
                <a:ext cx="200026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Fix k and let </a:t>
                </a:r>
                <a:endParaRPr lang="he-IL" sz="2000" dirty="0"/>
              </a:p>
            </p:txBody>
          </p:sp>
          <p:graphicFrame>
            <p:nvGraphicFramePr>
              <p:cNvPr id="10" name="אובייקט 9"/>
              <p:cNvGraphicFramePr>
                <a:graphicFrameLocks noChangeAspect="1"/>
              </p:cNvGraphicFramePr>
              <p:nvPr/>
            </p:nvGraphicFramePr>
            <p:xfrm>
              <a:off x="1643042" y="2500306"/>
              <a:ext cx="1000132" cy="509466"/>
            </p:xfrm>
            <a:graphic>
              <a:graphicData uri="http://schemas.openxmlformats.org/presentationml/2006/ole">
                <p:oleObj spid="_x0000_s23558" name="Equation" r:id="rId6" imgW="672840" imgH="330120" progId="Equation.3">
                  <p:embed/>
                </p:oleObj>
              </a:graphicData>
            </a:graphic>
          </p:graphicFrame>
        </p:grpSp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57488" y="2500306"/>
              <a:ext cx="603885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קבוצה 15"/>
          <p:cNvGrpSpPr/>
          <p:nvPr/>
        </p:nvGrpSpPr>
        <p:grpSpPr>
          <a:xfrm>
            <a:off x="1357290" y="3786190"/>
            <a:ext cx="6000792" cy="714380"/>
            <a:chOff x="1357290" y="3214686"/>
            <a:chExt cx="6000792" cy="714380"/>
          </a:xfrm>
        </p:grpSpPr>
        <p:graphicFrame>
          <p:nvGraphicFramePr>
            <p:cNvPr id="14" name="אובייקט 13"/>
            <p:cNvGraphicFramePr>
              <a:graphicFrameLocks noChangeAspect="1"/>
            </p:cNvGraphicFramePr>
            <p:nvPr/>
          </p:nvGraphicFramePr>
          <p:xfrm>
            <a:off x="3857620" y="3214686"/>
            <a:ext cx="3500462" cy="714380"/>
          </p:xfrm>
          <a:graphic>
            <a:graphicData uri="http://schemas.openxmlformats.org/presentationml/2006/ole">
              <p:oleObj spid="_x0000_s23560" name="Equation" r:id="rId8" imgW="1828800" imgH="380880" progId="Equation.3">
                <p:embed/>
              </p:oleObj>
            </a:graphicData>
          </a:graphic>
        </p:graphicFrame>
        <p:graphicFrame>
          <p:nvGraphicFramePr>
            <p:cNvPr id="15" name="אובייקט 14"/>
            <p:cNvGraphicFramePr>
              <a:graphicFrameLocks noChangeAspect="1"/>
            </p:cNvGraphicFramePr>
            <p:nvPr/>
          </p:nvGraphicFramePr>
          <p:xfrm>
            <a:off x="1357290" y="3357562"/>
            <a:ext cx="1071570" cy="428628"/>
          </p:xfrm>
          <a:graphic>
            <a:graphicData uri="http://schemas.openxmlformats.org/presentationml/2006/ole">
              <p:oleObj spid="_x0000_s23561" name="Equation" r:id="rId9" imgW="406080" imgH="228600" progId="Equation.3">
                <p:embed/>
              </p:oleObj>
            </a:graphicData>
          </a:graphic>
        </p:graphicFrame>
      </p:grpSp>
      <p:graphicFrame>
        <p:nvGraphicFramePr>
          <p:cNvPr id="17" name="אובייקט 16"/>
          <p:cNvGraphicFramePr>
            <a:graphicFrameLocks noChangeAspect="1"/>
          </p:cNvGraphicFramePr>
          <p:nvPr/>
        </p:nvGraphicFramePr>
        <p:xfrm>
          <a:off x="3714744" y="5214950"/>
          <a:ext cx="1500198" cy="642942"/>
        </p:xfrm>
        <a:graphic>
          <a:graphicData uri="http://schemas.openxmlformats.org/presentationml/2006/ole">
            <p:oleObj spid="_x0000_s23562" name="Equation" r:id="rId10" imgW="8762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– cont’d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4578" name="Equation" r:id="rId3" imgW="914400" imgH="215640" progId="Equation.3">
              <p:embed/>
            </p:oleObj>
          </a:graphicData>
        </a:graphic>
      </p:graphicFrame>
      <p:pic>
        <p:nvPicPr>
          <p:cNvPr id="2458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571612"/>
            <a:ext cx="6762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786058"/>
            <a:ext cx="8810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2643174" y="3500438"/>
          <a:ext cx="3548855" cy="785818"/>
        </p:xfrm>
        <a:graphic>
          <a:graphicData uri="http://schemas.openxmlformats.org/presentationml/2006/ole">
            <p:oleObj spid="_x0000_s24583" name="Equation" r:id="rId6" imgW="1777680" imgH="393480" progId="Equation.3">
              <p:embed/>
            </p:oleObj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2428859" y="4500570"/>
          <a:ext cx="4452969" cy="500066"/>
        </p:xfrm>
        <a:graphic>
          <a:graphicData uri="http://schemas.openxmlformats.org/presentationml/2006/ole">
            <p:oleObj spid="_x0000_s24584" name="Equation" r:id="rId7" imgW="1447560" imgH="2030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390792" y="4929198"/>
          <a:ext cx="4610100" cy="500063"/>
        </p:xfrm>
        <a:graphic>
          <a:graphicData uri="http://schemas.openxmlformats.org/presentationml/2006/ole">
            <p:oleObj spid="_x0000_s24586" name="Equation" r:id="rId8" imgW="1498320" imgH="20304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428776" y="5857897"/>
          <a:ext cx="6858000" cy="714375"/>
        </p:xfrm>
        <a:graphic>
          <a:graphicData uri="http://schemas.openxmlformats.org/presentationml/2006/ole">
            <p:oleObj spid="_x0000_s24587" name="Equation" r:id="rId9" imgW="3822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– second case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5602" name="Equation" r:id="rId3" imgW="914400" imgH="215640" progId="Equation.3">
              <p:embed/>
            </p:oleObj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776" y="1428737"/>
            <a:ext cx="896781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– Third Part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6626" name="Equation" r:id="rId3" imgW="914400" imgH="21564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96938" y="1714500"/>
          <a:ext cx="1592262" cy="500063"/>
        </p:xfrm>
        <a:graphic>
          <a:graphicData uri="http://schemas.openxmlformats.org/presentationml/2006/ole">
            <p:oleObj spid="_x0000_s26627" name="Equation" r:id="rId4" imgW="736560" imgH="2286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928926" y="1714488"/>
          <a:ext cx="1155700" cy="571500"/>
        </p:xfrm>
        <a:graphic>
          <a:graphicData uri="http://schemas.openxmlformats.org/presentationml/2006/ole">
            <p:oleObj spid="_x0000_s26628" name="Equation" r:id="rId5" imgW="761760" imgH="39348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642910" y="2571744"/>
          <a:ext cx="7786742" cy="642942"/>
        </p:xfrm>
        <a:graphic>
          <a:graphicData uri="http://schemas.openxmlformats.org/presentationml/2006/ole">
            <p:oleObj spid="_x0000_s26629" name="Equation" r:id="rId6" imgW="4622760" imgH="393480" progId="Equation.3">
              <p:embed/>
            </p:oleObj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1285852" y="3429000"/>
          <a:ext cx="6643734" cy="571504"/>
        </p:xfrm>
        <a:graphic>
          <a:graphicData uri="http://schemas.openxmlformats.org/presentationml/2006/ole">
            <p:oleObj spid="_x0000_s26630" name="Equation" r:id="rId7" imgW="3136680" imgH="393480" progId="Equation.3">
              <p:embed/>
            </p:oleObj>
          </a:graphicData>
        </a:graphic>
      </p:graphicFrame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4000504"/>
            <a:ext cx="758228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קבוצה 12"/>
          <p:cNvGrpSpPr/>
          <p:nvPr/>
        </p:nvGrpSpPr>
        <p:grpSpPr>
          <a:xfrm>
            <a:off x="285720" y="4896161"/>
            <a:ext cx="8643998" cy="1533235"/>
            <a:chOff x="285720" y="4896161"/>
            <a:chExt cx="8643998" cy="1533235"/>
          </a:xfrm>
        </p:grpSpPr>
        <p:sp>
          <p:nvSpPr>
            <p:cNvPr id="10" name="TextBox 9"/>
            <p:cNvSpPr txBox="1"/>
            <p:nvPr/>
          </p:nvSpPr>
          <p:spPr>
            <a:xfrm>
              <a:off x="642910" y="4896161"/>
              <a:ext cx="307183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dirty="0" smtClean="0"/>
                <a:t>So, for </a:t>
              </a:r>
              <a:r>
                <a:rPr lang="en-US" sz="2400" b="1" dirty="0" smtClean="0"/>
                <a:t>every </a:t>
              </a:r>
              <a:r>
                <a:rPr lang="en-US" sz="2400" dirty="0" smtClean="0"/>
                <a:t>x we get:</a:t>
              </a:r>
              <a:endParaRPr lang="he-IL" sz="2400" b="1" dirty="0"/>
            </a:p>
          </p:txBody>
        </p:sp>
        <p:pic>
          <p:nvPicPr>
            <p:cNvPr id="26632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5720" y="5286388"/>
              <a:ext cx="864399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Base Case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7650" name="Equation" r:id="rId3" imgW="914400" imgH="215640" progId="Equation.3">
              <p:embed/>
            </p:oleObj>
          </a:graphicData>
        </a:graphic>
      </p:graphicFrame>
      <p:pic>
        <p:nvPicPr>
          <p:cNvPr id="276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643050"/>
            <a:ext cx="495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3214686"/>
            <a:ext cx="4143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Induction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914400" y="2214554"/>
            <a:ext cx="7772400" cy="3805246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 t=0 trivial.</a:t>
            </a:r>
          </a:p>
          <a:p>
            <a:pPr algn="l" rtl="0">
              <a:buNone/>
            </a:pPr>
            <a:r>
              <a:rPr lang="en-US" dirty="0" smtClean="0"/>
              <a:t>For               and 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428736"/>
            <a:ext cx="51435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1571604" y="3214686"/>
          <a:ext cx="935042" cy="357190"/>
        </p:xfrm>
        <a:graphic>
          <a:graphicData uri="http://schemas.openxmlformats.org/presentationml/2006/ole">
            <p:oleObj spid="_x0000_s28679" name="Equation" r:id="rId4" imgW="291960" imgH="177480" progId="Equation.3">
              <p:embed/>
            </p:oleObj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3071802" y="3143248"/>
          <a:ext cx="1227144" cy="554040"/>
        </p:xfrm>
        <a:graphic>
          <a:graphicData uri="http://schemas.openxmlformats.org/presentationml/2006/ole">
            <p:oleObj spid="_x0000_s28680" name="Equation" r:id="rId5" imgW="596880" imgH="393480" progId="Equation.3">
              <p:embed/>
            </p:oleObj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/>
        </p:nvGraphicFramePr>
        <p:xfrm>
          <a:off x="1323975" y="4000500"/>
          <a:ext cx="6602413" cy="2500313"/>
        </p:xfrm>
        <a:graphic>
          <a:graphicData uri="http://schemas.openxmlformats.org/presentationml/2006/ole">
            <p:oleObj spid="_x0000_s28681" name="Equation" r:id="rId6" imgW="331452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Induction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9698" name="Equation" r:id="rId3" imgW="914400" imgH="2156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357422" y="1643050"/>
          <a:ext cx="4286258" cy="857256"/>
        </p:xfrm>
        <a:graphic>
          <a:graphicData uri="http://schemas.openxmlformats.org/presentationml/2006/ole">
            <p:oleObj spid="_x0000_s29699" name="Equation" r:id="rId4" imgW="2057400" imgH="44424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9700" name="Equation" r:id="rId5" imgW="914400" imgH="2156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71736" y="3214686"/>
          <a:ext cx="3863975" cy="2743200"/>
        </p:xfrm>
        <a:graphic>
          <a:graphicData uri="http://schemas.openxmlformats.org/presentationml/2006/ole">
            <p:oleObj spid="_x0000_s29702" name="Equation" r:id="rId6" imgW="185400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Sketch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distance to stationary distribution by some function h: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the value of h</a:t>
            </a:r>
            <a:r>
              <a:rPr lang="en-US" sz="1800" dirty="0" smtClean="0"/>
              <a:t>t</a:t>
            </a:r>
            <a:r>
              <a:rPr lang="en-US" dirty="0" smtClean="0"/>
              <a:t>(x) inductively.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Derive a bound on the mixing time.</a:t>
            </a:r>
            <a:endParaRPr lang="he-IL" dirty="0">
              <a:solidFill>
                <a:srgbClr val="FF0000"/>
              </a:solidFill>
            </a:endParaRP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0722" name="Equation" r:id="rId3" imgW="914400" imgH="21564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3143240" y="2500306"/>
          <a:ext cx="3059112" cy="428625"/>
        </p:xfrm>
        <a:graphic>
          <a:graphicData uri="http://schemas.openxmlformats.org/presentationml/2006/ole">
            <p:oleObj spid="_x0000_s30723" name="Equation" r:id="rId4" imgW="134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Mixing Time Proof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1746" name="Equation" r:id="rId4" imgW="914400" imgH="21564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1748" name="Equation" r:id="rId5" imgW="914400" imgH="215640" progId="Equation.3">
              <p:embed/>
            </p:oleObj>
          </a:graphicData>
        </a:graphic>
      </p:graphicFrame>
      <p:graphicFrame>
        <p:nvGraphicFramePr>
          <p:cNvPr id="10" name="מציין מיקום תוכן 9"/>
          <p:cNvGraphicFramePr>
            <a:graphicFrameLocks noChangeAspect="1"/>
          </p:cNvGraphicFramePr>
          <p:nvPr>
            <p:ph sz="quarter" idx="1"/>
          </p:nvPr>
        </p:nvGraphicFramePr>
        <p:xfrm>
          <a:off x="785786" y="1971674"/>
          <a:ext cx="7500990" cy="1671639"/>
        </p:xfrm>
        <a:graphic>
          <a:graphicData uri="http://schemas.openxmlformats.org/presentationml/2006/ole">
            <p:oleObj spid="_x0000_s31750" name="Equation" r:id="rId6" imgW="3835080" imgH="91440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428728" y="4500570"/>
          <a:ext cx="1500198" cy="642942"/>
        </p:xfrm>
        <a:graphic>
          <a:graphicData uri="http://schemas.openxmlformats.org/presentationml/2006/ole">
            <p:oleObj spid="_x0000_s31751" name="Equation" r:id="rId7" imgW="67284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348" y="4643446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Given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Mixing Time - Lazy Chains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r>
              <a:rPr lang="en-US" sz="3200" dirty="0" smtClean="0"/>
              <a:t>Given that: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sz="3200" dirty="0" smtClean="0"/>
          </a:p>
          <a:p>
            <a:pPr algn="l" rtl="0">
              <a:buNone/>
            </a:pPr>
            <a:r>
              <a:rPr lang="en-US" sz="3200" dirty="0" smtClean="0"/>
              <a:t>Then: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/>
        </p:nvGraphicFramePr>
        <p:xfrm>
          <a:off x="3500430" y="2143116"/>
          <a:ext cx="1643074" cy="928694"/>
        </p:xfrm>
        <a:graphic>
          <a:graphicData uri="http://schemas.openxmlformats.org/presentationml/2006/ole">
            <p:oleObj spid="_x0000_s1026" name="Equation" r:id="rId3" imgW="672840" imgH="419040" progId="Equation.3">
              <p:embed/>
            </p:oleObj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2190750" y="4500563"/>
          <a:ext cx="4905375" cy="1285875"/>
        </p:xfrm>
        <a:graphic>
          <a:graphicData uri="http://schemas.openxmlformats.org/presentationml/2006/ole">
            <p:oleObj spid="_x0000_s1027" name="Equation" r:id="rId4" imgW="1981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Sketch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distance to stationary distribution by some function h: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the value of h</a:t>
            </a:r>
            <a:r>
              <a:rPr lang="en-US" sz="1800" dirty="0" smtClean="0"/>
              <a:t>t</a:t>
            </a:r>
            <a:r>
              <a:rPr lang="en-US" dirty="0" smtClean="0"/>
              <a:t>(x) inductively.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Derive a bound on the mixing time.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2" name="Equation" r:id="rId3" imgW="914400" imgH="21564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3143240" y="2500306"/>
          <a:ext cx="3059112" cy="428625"/>
        </p:xfrm>
        <a:graphic>
          <a:graphicData uri="http://schemas.openxmlformats.org/presentationml/2006/ole">
            <p:oleObj spid="_x0000_s2053" name="Equation" r:id="rId4" imgW="134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Sketch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Bound distance to stationary distribution by some function h: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the value of h</a:t>
            </a:r>
            <a:r>
              <a:rPr lang="en-US" sz="1800" dirty="0" smtClean="0"/>
              <a:t>t</a:t>
            </a:r>
            <a:r>
              <a:rPr lang="en-US" dirty="0" smtClean="0"/>
              <a:t>(x) inductively.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Derive a bound on the mixing time.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9218" name="Equation" r:id="rId3" imgW="914400" imgH="21564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3143240" y="2500306"/>
          <a:ext cx="3059112" cy="428625"/>
        </p:xfrm>
        <a:graphic>
          <a:graphicData uri="http://schemas.openxmlformats.org/presentationml/2006/ole">
            <p:oleObj spid="_x0000_s9219" name="Equation" r:id="rId4" imgW="134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Bounding Distributions Distance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For every </a:t>
            </a: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4098" name="Equation" r:id="rId3" imgW="914400" imgH="215640" progId="Equation.3">
              <p:embed/>
            </p:oleObj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2357422" y="2071678"/>
          <a:ext cx="1273182" cy="285752"/>
        </p:xfrm>
        <a:graphic>
          <a:graphicData uri="http://schemas.openxmlformats.org/presentationml/2006/ole">
            <p:oleObj spid="_x0000_s4101" name="Equation" r:id="rId4" imgW="545760" imgH="177480" progId="Equation.3">
              <p:embed/>
            </p:oleObj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/>
        </p:nvGraphicFramePr>
        <p:xfrm>
          <a:off x="1285852" y="2714620"/>
          <a:ext cx="7072362" cy="2857520"/>
        </p:xfrm>
        <a:graphic>
          <a:graphicData uri="http://schemas.openxmlformats.org/presentationml/2006/ole">
            <p:oleObj spid="_x0000_s4102" name="Equation" r:id="rId5" imgW="22730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2800" dirty="0" smtClean="0"/>
              <a:t>So, choosing              for every S yields: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And for every vertex w we can get:</a:t>
            </a: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6146" name="Equation" r:id="rId3" imgW="914400" imgH="215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00100" y="857232"/>
          <a:ext cx="7500990" cy="714380"/>
        </p:xfrm>
        <a:graphic>
          <a:graphicData uri="http://schemas.openxmlformats.org/presentationml/2006/ole">
            <p:oleObj spid="_x0000_s6147" name="Equation" r:id="rId4" imgW="3327120" imgH="31716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2643174" y="2500306"/>
          <a:ext cx="1000132" cy="357190"/>
        </p:xfrm>
        <a:graphic>
          <a:graphicData uri="http://schemas.openxmlformats.org/presentationml/2006/ole">
            <p:oleObj spid="_x0000_s6148" name="Equation" r:id="rId5" imgW="507960" imgH="2286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143108" y="3143248"/>
          <a:ext cx="5324512" cy="642942"/>
        </p:xfrm>
        <a:graphic>
          <a:graphicData uri="http://schemas.openxmlformats.org/presentationml/2006/ole">
            <p:oleObj spid="_x0000_s6150" name="Equation" r:id="rId6" imgW="1562040" imgH="228600" progId="Equation.3">
              <p:embed/>
            </p:oleObj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/>
        </p:nvGraphicFramePr>
        <p:xfrm>
          <a:off x="1714480" y="5143512"/>
          <a:ext cx="5786478" cy="500066"/>
        </p:xfrm>
        <a:graphic>
          <a:graphicData uri="http://schemas.openxmlformats.org/presentationml/2006/ole">
            <p:oleObj spid="_x0000_s6151" name="Equation" r:id="rId7" imgW="2717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H(x) Values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Order the graph vertices: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And define                    . Find k such that: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Then the value of h</a:t>
            </a:r>
            <a:r>
              <a:rPr lang="en-US" sz="1600" dirty="0" smtClean="0"/>
              <a:t>t</a:t>
            </a:r>
            <a:r>
              <a:rPr lang="en-US" dirty="0" smtClean="0"/>
              <a:t>(x) is obtained by: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And we get: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170" name="Equation" r:id="rId3" imgW="914400" imgH="215640" progId="Equation.3">
              <p:embed/>
            </p:oleObj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4429124" y="1357298"/>
          <a:ext cx="4000528" cy="714380"/>
        </p:xfrm>
        <a:graphic>
          <a:graphicData uri="http://schemas.openxmlformats.org/presentationml/2006/ole">
            <p:oleObj spid="_x0000_s7171" name="Equation" r:id="rId4" imgW="1892160" imgH="43164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2428860" y="2357430"/>
          <a:ext cx="1428760" cy="571504"/>
        </p:xfrm>
        <a:graphic>
          <a:graphicData uri="http://schemas.openxmlformats.org/presentationml/2006/ole">
            <p:oleObj spid="_x0000_s7172" name="Equation" r:id="rId5" imgW="838080" imgH="380880" progId="Equation.3">
              <p:embed/>
            </p:oleObj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2857496"/>
            <a:ext cx="3357586" cy="136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857760"/>
            <a:ext cx="728667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אובייקט 11"/>
          <p:cNvGraphicFramePr>
            <a:graphicFrameLocks noChangeAspect="1"/>
          </p:cNvGraphicFramePr>
          <p:nvPr/>
        </p:nvGraphicFramePr>
        <p:xfrm>
          <a:off x="6072198" y="2500306"/>
          <a:ext cx="1214446" cy="285752"/>
        </p:xfrm>
        <a:graphic>
          <a:graphicData uri="http://schemas.openxmlformats.org/presentationml/2006/ole">
            <p:oleObj spid="_x0000_s7176" name="Equation" r:id="rId8" imgW="774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Function H -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Piece-wise linear function.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Concave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Breakpoints at 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On the interval [0,1]:                        and </a:t>
            </a: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8194" name="Equation" r:id="rId3" imgW="914400" imgH="215640" progId="Equation.3">
              <p:embed/>
            </p:oleObj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3071802" y="3414714"/>
          <a:ext cx="2357454" cy="371476"/>
        </p:xfrm>
        <a:graphic>
          <a:graphicData uri="http://schemas.openxmlformats.org/presentationml/2006/ole">
            <p:oleObj spid="_x0000_s8195" name="Equation" r:id="rId4" imgW="1498320" imgH="22860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3857620" y="4357694"/>
          <a:ext cx="1714512" cy="357190"/>
        </p:xfrm>
        <a:graphic>
          <a:graphicData uri="http://schemas.openxmlformats.org/presentationml/2006/ole">
            <p:oleObj spid="_x0000_s8196" name="Equation" r:id="rId5" imgW="990360" imgH="22860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6215074" y="4343408"/>
          <a:ext cx="1357322" cy="371476"/>
        </p:xfrm>
        <a:graphic>
          <a:graphicData uri="http://schemas.openxmlformats.org/presentationml/2006/ole">
            <p:oleObj spid="_x0000_s8197" name="Equation" r:id="rId6" imgW="774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Proof Sketch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Bound distance to stationary distribution by some function h: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Bound the value of h</a:t>
            </a:r>
            <a:r>
              <a:rPr lang="en-US" sz="18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(x) inductively.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Derive a bound on the mixing time.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1506" name="Equation" r:id="rId3" imgW="914400" imgH="21564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3143240" y="2500306"/>
          <a:ext cx="3059112" cy="428625"/>
        </p:xfrm>
        <a:graphic>
          <a:graphicData uri="http://schemas.openxmlformats.org/presentationml/2006/ole">
            <p:oleObj spid="_x0000_s21507" name="Equation" r:id="rId4" imgW="134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</TotalTime>
  <Words>318</Words>
  <Application>Microsoft Office PowerPoint</Application>
  <PresentationFormat>‫הצגה על המסך (4:3)</PresentationFormat>
  <Paragraphs>94</Paragraphs>
  <Slides>19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1" baseType="lpstr">
      <vt:lpstr>יושר</vt:lpstr>
      <vt:lpstr>Equation</vt:lpstr>
      <vt:lpstr>Mixing Time – General Chains</vt:lpstr>
      <vt:lpstr>Mixing Time - Lazy Chains</vt:lpstr>
      <vt:lpstr>Proof Sketch</vt:lpstr>
      <vt:lpstr>Proof Sketch</vt:lpstr>
      <vt:lpstr>Bounding Distributions Distance</vt:lpstr>
      <vt:lpstr>שקופית 6</vt:lpstr>
      <vt:lpstr>H(x) Values</vt:lpstr>
      <vt:lpstr>Function H - Analysis</vt:lpstr>
      <vt:lpstr>Proof Sketch</vt:lpstr>
      <vt:lpstr>Proof Sketch and Intuition</vt:lpstr>
      <vt:lpstr>Proof – Breakpoints</vt:lpstr>
      <vt:lpstr>Proof – cont’d</vt:lpstr>
      <vt:lpstr>Proof – second case</vt:lpstr>
      <vt:lpstr>Proof – Third Part</vt:lpstr>
      <vt:lpstr>Base Case</vt:lpstr>
      <vt:lpstr>Induction</vt:lpstr>
      <vt:lpstr>Induction</vt:lpstr>
      <vt:lpstr>Proof Sketch</vt:lpstr>
      <vt:lpstr>Mixing Time Proof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בן בסט</dc:creator>
  <cp:lastModifiedBy>בן בסט</cp:lastModifiedBy>
  <cp:revision>113</cp:revision>
  <dcterms:created xsi:type="dcterms:W3CDTF">2009-12-23T20:02:07Z</dcterms:created>
  <dcterms:modified xsi:type="dcterms:W3CDTF">2009-12-27T19:06:31Z</dcterms:modified>
</cp:coreProperties>
</file>